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2"/>
  </p:notesMasterIdLst>
  <p:sldIdLst>
    <p:sldId id="326" r:id="rId2"/>
    <p:sldId id="328" r:id="rId3"/>
    <p:sldId id="329" r:id="rId4"/>
    <p:sldId id="334" r:id="rId5"/>
    <p:sldId id="330" r:id="rId6"/>
    <p:sldId id="331" r:id="rId7"/>
    <p:sldId id="332" r:id="rId8"/>
    <p:sldId id="297" r:id="rId9"/>
    <p:sldId id="263" r:id="rId10"/>
    <p:sldId id="300" r:id="rId11"/>
    <p:sldId id="309" r:id="rId12"/>
    <p:sldId id="308" r:id="rId13"/>
    <p:sldId id="310" r:id="rId14"/>
    <p:sldId id="301" r:id="rId15"/>
    <p:sldId id="303" r:id="rId16"/>
    <p:sldId id="304" r:id="rId17"/>
    <p:sldId id="305" r:id="rId18"/>
    <p:sldId id="313" r:id="rId19"/>
    <p:sldId id="316" r:id="rId20"/>
    <p:sldId id="317" r:id="rId21"/>
    <p:sldId id="318" r:id="rId22"/>
    <p:sldId id="321" r:id="rId23"/>
    <p:sldId id="320" r:id="rId24"/>
    <p:sldId id="325" r:id="rId25"/>
    <p:sldId id="314" r:id="rId26"/>
    <p:sldId id="315" r:id="rId27"/>
    <p:sldId id="311" r:id="rId28"/>
    <p:sldId id="322" r:id="rId29"/>
    <p:sldId id="312" r:id="rId30"/>
    <p:sldId id="324" r:id="rId31"/>
  </p:sldIdLst>
  <p:sldSz cx="9144000" cy="5143500" type="screen16x9"/>
  <p:notesSz cx="6858000" cy="9144000"/>
  <p:embeddedFontLst>
    <p:embeddedFont>
      <p:font typeface="Nanum Myeongjo" panose="020B0604020202020204" charset="-127"/>
      <p:regular r:id="rId33"/>
      <p:bold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A41161-49C4-4C76-9FA7-E81BB3514068}">
  <a:tblStyle styleId="{DFA41161-49C4-4C76-9FA7-E81BB35140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379411D-7C74-4B61-B9FE-2C9B5B49662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jarvis" userId="1d2493dda448c962" providerId="LiveId" clId="{BC782AF3-663F-4DFE-8097-6DFBCCE63575}"/>
    <pc:docChg chg="undo redo custSel addSld delSld modSld sldOrd">
      <pc:chgData name="nathan jarvis" userId="1d2493dda448c962" providerId="LiveId" clId="{BC782AF3-663F-4DFE-8097-6DFBCCE63575}" dt="2025-02-25T01:57:59.514" v="776" actId="20577"/>
      <pc:docMkLst>
        <pc:docMk/>
      </pc:docMkLst>
      <pc:sldChg chg="modNotesTx">
        <pc:chgData name="nathan jarvis" userId="1d2493dda448c962" providerId="LiveId" clId="{BC782AF3-663F-4DFE-8097-6DFBCCE63575}" dt="2025-02-25T01:57:06.593" v="762" actId="20577"/>
        <pc:sldMkLst>
          <pc:docMk/>
          <pc:sldMk cId="0" sldId="263"/>
        </pc:sldMkLst>
      </pc:sldChg>
      <pc:sldChg chg="modNotesTx">
        <pc:chgData name="nathan jarvis" userId="1d2493dda448c962" providerId="LiveId" clId="{BC782AF3-663F-4DFE-8097-6DFBCCE63575}" dt="2025-02-25T01:57:03.542" v="761" actId="20577"/>
        <pc:sldMkLst>
          <pc:docMk/>
          <pc:sldMk cId="1705976899" sldId="297"/>
        </pc:sldMkLst>
      </pc:sldChg>
      <pc:sldChg chg="modNotesTx">
        <pc:chgData name="nathan jarvis" userId="1d2493dda448c962" providerId="LiveId" clId="{BC782AF3-663F-4DFE-8097-6DFBCCE63575}" dt="2025-02-25T01:57:09.880" v="763" actId="20577"/>
        <pc:sldMkLst>
          <pc:docMk/>
          <pc:sldMk cId="2040251383" sldId="300"/>
        </pc:sldMkLst>
      </pc:sldChg>
      <pc:sldChg chg="modNotesTx">
        <pc:chgData name="nathan jarvis" userId="1d2493dda448c962" providerId="LiveId" clId="{BC782AF3-663F-4DFE-8097-6DFBCCE63575}" dt="2025-02-25T01:57:23.959" v="767" actId="6549"/>
        <pc:sldMkLst>
          <pc:docMk/>
          <pc:sldMk cId="1585250419" sldId="301"/>
        </pc:sldMkLst>
      </pc:sldChg>
      <pc:sldChg chg="modNotesTx">
        <pc:chgData name="nathan jarvis" userId="1d2493dda448c962" providerId="LiveId" clId="{BC782AF3-663F-4DFE-8097-6DFBCCE63575}" dt="2025-02-25T01:57:28.221" v="768" actId="20577"/>
        <pc:sldMkLst>
          <pc:docMk/>
          <pc:sldMk cId="1290914325" sldId="303"/>
        </pc:sldMkLst>
      </pc:sldChg>
      <pc:sldChg chg="modNotesTx">
        <pc:chgData name="nathan jarvis" userId="1d2493dda448c962" providerId="LiveId" clId="{BC782AF3-663F-4DFE-8097-6DFBCCE63575}" dt="2025-02-25T01:57:31.240" v="769" actId="20577"/>
        <pc:sldMkLst>
          <pc:docMk/>
          <pc:sldMk cId="3043505005" sldId="304"/>
        </pc:sldMkLst>
      </pc:sldChg>
      <pc:sldChg chg="modNotesTx">
        <pc:chgData name="nathan jarvis" userId="1d2493dda448c962" providerId="LiveId" clId="{BC782AF3-663F-4DFE-8097-6DFBCCE63575}" dt="2025-02-25T01:57:15.068" v="765" actId="20577"/>
        <pc:sldMkLst>
          <pc:docMk/>
          <pc:sldMk cId="3054727724" sldId="308"/>
        </pc:sldMkLst>
      </pc:sldChg>
      <pc:sldChg chg="modNotesTx">
        <pc:chgData name="nathan jarvis" userId="1d2493dda448c962" providerId="LiveId" clId="{BC782AF3-663F-4DFE-8097-6DFBCCE63575}" dt="2025-02-25T01:57:12.524" v="764" actId="20577"/>
        <pc:sldMkLst>
          <pc:docMk/>
          <pc:sldMk cId="695598894" sldId="309"/>
        </pc:sldMkLst>
      </pc:sldChg>
      <pc:sldChg chg="modNotesTx">
        <pc:chgData name="nathan jarvis" userId="1d2493dda448c962" providerId="LiveId" clId="{BC782AF3-663F-4DFE-8097-6DFBCCE63575}" dt="2025-02-25T01:57:19.469" v="766" actId="6549"/>
        <pc:sldMkLst>
          <pc:docMk/>
          <pc:sldMk cId="3158744100" sldId="310"/>
        </pc:sldMkLst>
      </pc:sldChg>
      <pc:sldChg chg="modNotesTx">
        <pc:chgData name="nathan jarvis" userId="1d2493dda448c962" providerId="LiveId" clId="{BC782AF3-663F-4DFE-8097-6DFBCCE63575}" dt="2025-02-25T01:57:59.514" v="776" actId="20577"/>
        <pc:sldMkLst>
          <pc:docMk/>
          <pc:sldMk cId="1469509622" sldId="314"/>
        </pc:sldMkLst>
      </pc:sldChg>
      <pc:sldChg chg="modNotesTx">
        <pc:chgData name="nathan jarvis" userId="1d2493dda448c962" providerId="LiveId" clId="{BC782AF3-663F-4DFE-8097-6DFBCCE63575}" dt="2025-02-25T01:57:39.958" v="770" actId="20577"/>
        <pc:sldMkLst>
          <pc:docMk/>
          <pc:sldMk cId="3401867002" sldId="320"/>
        </pc:sldMkLst>
      </pc:sldChg>
      <pc:sldChg chg="modNotesTx">
        <pc:chgData name="nathan jarvis" userId="1d2493dda448c962" providerId="LiveId" clId="{BC782AF3-663F-4DFE-8097-6DFBCCE63575}" dt="2025-02-25T01:57:59.350" v="775" actId="20577"/>
        <pc:sldMkLst>
          <pc:docMk/>
          <pc:sldMk cId="2278012891" sldId="325"/>
        </pc:sldMkLst>
      </pc:sldChg>
      <pc:sldChg chg="addSp delSp modSp mod">
        <pc:chgData name="nathan jarvis" userId="1d2493dda448c962" providerId="LiveId" clId="{BC782AF3-663F-4DFE-8097-6DFBCCE63575}" dt="2025-02-24T20:25:42.578" v="259" actId="478"/>
        <pc:sldMkLst>
          <pc:docMk/>
          <pc:sldMk cId="1309639184" sldId="329"/>
        </pc:sldMkLst>
        <pc:spChg chg="mod">
          <ac:chgData name="nathan jarvis" userId="1d2493dda448c962" providerId="LiveId" clId="{BC782AF3-663F-4DFE-8097-6DFBCCE63575}" dt="2025-02-24T20:25:40.824" v="258" actId="14100"/>
          <ac:spMkLst>
            <pc:docMk/>
            <pc:sldMk cId="1309639184" sldId="329"/>
            <ac:spMk id="18" creationId="{30C64E09-012B-5023-6B9F-05EDEE5EDB34}"/>
          </ac:spMkLst>
        </pc:spChg>
        <pc:picChg chg="add del mod">
          <ac:chgData name="nathan jarvis" userId="1d2493dda448c962" providerId="LiveId" clId="{BC782AF3-663F-4DFE-8097-6DFBCCE63575}" dt="2025-02-24T20:25:42.578" v="259" actId="478"/>
          <ac:picMkLst>
            <pc:docMk/>
            <pc:sldMk cId="1309639184" sldId="329"/>
            <ac:picMk id="3" creationId="{BDA3D3EF-F503-7B77-35BB-2BD89EC55A26}"/>
          </ac:picMkLst>
        </pc:picChg>
      </pc:sldChg>
      <pc:sldChg chg="modSp mod">
        <pc:chgData name="nathan jarvis" userId="1d2493dda448c962" providerId="LiveId" clId="{BC782AF3-663F-4DFE-8097-6DFBCCE63575}" dt="2025-02-20T19:34:03.371" v="72" actId="20577"/>
        <pc:sldMkLst>
          <pc:docMk/>
          <pc:sldMk cId="530761526" sldId="331"/>
        </pc:sldMkLst>
        <pc:spChg chg="mod">
          <ac:chgData name="nathan jarvis" userId="1d2493dda448c962" providerId="LiveId" clId="{BC782AF3-663F-4DFE-8097-6DFBCCE63575}" dt="2025-02-20T19:34:03.371" v="72" actId="20577"/>
          <ac:spMkLst>
            <pc:docMk/>
            <pc:sldMk cId="530761526" sldId="331"/>
            <ac:spMk id="18" creationId="{FAFA147F-641D-9115-F0E2-EF210F051A1C}"/>
          </ac:spMkLst>
        </pc:spChg>
      </pc:sldChg>
      <pc:sldChg chg="addSp delSp modSp add mod">
        <pc:chgData name="nathan jarvis" userId="1d2493dda448c962" providerId="LiveId" clId="{BC782AF3-663F-4DFE-8097-6DFBCCE63575}" dt="2025-02-24T21:08:26.415" v="760" actId="20577"/>
        <pc:sldMkLst>
          <pc:docMk/>
          <pc:sldMk cId="2922608600" sldId="332"/>
        </pc:sldMkLst>
        <pc:spChg chg="mod">
          <ac:chgData name="nathan jarvis" userId="1d2493dda448c962" providerId="LiveId" clId="{BC782AF3-663F-4DFE-8097-6DFBCCE63575}" dt="2025-02-24T21:08:26.415" v="760" actId="20577"/>
          <ac:spMkLst>
            <pc:docMk/>
            <pc:sldMk cId="2922608600" sldId="332"/>
            <ac:spMk id="18" creationId="{B3A67A6F-7FF1-715E-B673-55CFBD792371}"/>
          </ac:spMkLst>
        </pc:spChg>
        <pc:spChg chg="mod">
          <ac:chgData name="nathan jarvis" userId="1d2493dda448c962" providerId="LiveId" clId="{BC782AF3-663F-4DFE-8097-6DFBCCE63575}" dt="2025-02-20T19:38:39.783" v="119" actId="20577"/>
          <ac:spMkLst>
            <pc:docMk/>
            <pc:sldMk cId="2922608600" sldId="332"/>
            <ac:spMk id="287" creationId="{1C749832-BE7E-BF3F-9F99-AE4564EC720D}"/>
          </ac:spMkLst>
        </pc:spChg>
        <pc:picChg chg="add del mod">
          <ac:chgData name="nathan jarvis" userId="1d2493dda448c962" providerId="LiveId" clId="{BC782AF3-663F-4DFE-8097-6DFBCCE63575}" dt="2025-02-24T20:28:11.991" v="260" actId="478"/>
          <ac:picMkLst>
            <pc:docMk/>
            <pc:sldMk cId="2922608600" sldId="332"/>
            <ac:picMk id="4" creationId="{39769E5E-CAE5-3534-4E4E-463E662FFF55}"/>
          </ac:picMkLst>
        </pc:picChg>
        <pc:picChg chg="add mod">
          <ac:chgData name="nathan jarvis" userId="1d2493dda448c962" providerId="LiveId" clId="{BC782AF3-663F-4DFE-8097-6DFBCCE63575}" dt="2025-02-24T20:56:47.748" v="541" actId="1076"/>
          <ac:picMkLst>
            <pc:docMk/>
            <pc:sldMk cId="2922608600" sldId="332"/>
            <ac:picMk id="6" creationId="{A3047EB7-04CB-8C0B-2D89-828FDB8EE0CB}"/>
          </ac:picMkLst>
        </pc:picChg>
      </pc:sldChg>
      <pc:sldChg chg="modSp add del mod">
        <pc:chgData name="nathan jarvis" userId="1d2493dda448c962" providerId="LiveId" clId="{BC782AF3-663F-4DFE-8097-6DFBCCE63575}" dt="2025-02-20T19:34:37.485" v="73" actId="47"/>
        <pc:sldMkLst>
          <pc:docMk/>
          <pc:sldMk cId="3760906704" sldId="332"/>
        </pc:sldMkLst>
      </pc:sldChg>
      <pc:sldChg chg="add del">
        <pc:chgData name="nathan jarvis" userId="1d2493dda448c962" providerId="LiveId" clId="{BC782AF3-663F-4DFE-8097-6DFBCCE63575}" dt="2025-02-20T19:41:36.686" v="122" actId="47"/>
        <pc:sldMkLst>
          <pc:docMk/>
          <pc:sldMk cId="3785849464" sldId="333"/>
        </pc:sldMkLst>
      </pc:sldChg>
      <pc:sldChg chg="addSp delSp modSp add mod ord">
        <pc:chgData name="nathan jarvis" userId="1d2493dda448c962" providerId="LiveId" clId="{BC782AF3-663F-4DFE-8097-6DFBCCE63575}" dt="2025-02-20T19:47:19.463" v="241" actId="14100"/>
        <pc:sldMkLst>
          <pc:docMk/>
          <pc:sldMk cId="3988694591" sldId="334"/>
        </pc:sldMkLst>
        <pc:spChg chg="mod">
          <ac:chgData name="nathan jarvis" userId="1d2493dda448c962" providerId="LiveId" clId="{BC782AF3-663F-4DFE-8097-6DFBCCE63575}" dt="2025-02-20T19:47:19.463" v="241" actId="14100"/>
          <ac:spMkLst>
            <pc:docMk/>
            <pc:sldMk cId="3988694591" sldId="334"/>
            <ac:spMk id="18" creationId="{6BCB13F8-5931-0C30-0721-4BB47A09EE1E}"/>
          </ac:spMkLst>
        </pc:spChg>
        <pc:spChg chg="mod">
          <ac:chgData name="nathan jarvis" userId="1d2493dda448c962" providerId="LiveId" clId="{BC782AF3-663F-4DFE-8097-6DFBCCE63575}" dt="2025-02-20T19:41:48.892" v="147" actId="20577"/>
          <ac:spMkLst>
            <pc:docMk/>
            <pc:sldMk cId="3988694591" sldId="334"/>
            <ac:spMk id="287" creationId="{5045FB01-D7BB-0301-BE3A-627DA3A9A25F}"/>
          </ac:spMkLst>
        </pc:spChg>
        <pc:picChg chg="add mod">
          <ac:chgData name="nathan jarvis" userId="1d2493dda448c962" providerId="LiveId" clId="{BC782AF3-663F-4DFE-8097-6DFBCCE63575}" dt="2025-02-20T19:43:01.595" v="174" actId="1076"/>
          <ac:picMkLst>
            <pc:docMk/>
            <pc:sldMk cId="3988694591" sldId="334"/>
            <ac:picMk id="5" creationId="{70096C78-1E02-4524-12BD-F93DC52F22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DC89C2C6-B104-7035-9DDB-FFA7A254F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91CAE084-C93F-8CDA-D661-8E0301C366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28FC3BEE-209D-F624-69A7-F6D052AB9F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3859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20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7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19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0937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603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93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697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41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421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909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175EDB3D-84B0-7B93-682F-B9B22ACBF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818BB444-D03C-B6DF-2454-9217ACAE9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C87C6CDA-1A11-53C0-6AA7-89E719B30B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Nathan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735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682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252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60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059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18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759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98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189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90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683D701A-D4A9-6919-53F6-94C18D3A2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6C0E80E4-1DF5-516C-A4B2-1A38254A8C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B578E795-340D-D395-5742-65874BAF61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5109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7FC066C6-8C07-AC67-AE8A-2CDEB96DE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54C5ED19-07B1-0C6F-E112-ABB484245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746AF08E-A9C8-5581-E5CA-CC3FCCDC7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2006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69A55865-F2B5-F5F6-A256-7E1F37618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8F64E3A6-A6F6-71AE-080D-978B80C543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B7EB632B-23AD-8397-C3A6-53EA8BF6EA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Nathan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37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6C0A98CC-EB0E-DE7B-5840-582B79716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6AE2AF89-CD0D-C1E3-11E7-C5A64A3854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C98201C7-0132-CD7B-191D-E35ADD1C1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Nathan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11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7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3B6C59E6-A06E-5A97-FBC6-75AF3D24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6b8a637d0_0_36:notes">
            <a:extLst>
              <a:ext uri="{FF2B5EF4-FFF2-40B4-BE49-F238E27FC236}">
                <a16:creationId xmlns:a16="http://schemas.microsoft.com/office/drawing/2014/main" id="{246519F3-60EB-E146-AC73-96BD9332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6b8a637d0_0_36:notes">
            <a:extLst>
              <a:ext uri="{FF2B5EF4-FFF2-40B4-BE49-F238E27FC236}">
                <a16:creationId xmlns:a16="http://schemas.microsoft.com/office/drawing/2014/main" id="{DB1E1398-CE05-6750-5E4C-D93BCA086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822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7979" y="0"/>
            <a:ext cx="330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-7979" y="4875225"/>
            <a:ext cx="3303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" name="Google Shape;43;p6"/>
          <p:cNvCxnSpPr/>
          <p:nvPr/>
        </p:nvCxnSpPr>
        <p:spPr>
          <a:xfrm rot="10800000" flipH="1">
            <a:off x="7815788" y="3803388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6"/>
          <p:cNvCxnSpPr/>
          <p:nvPr/>
        </p:nvCxnSpPr>
        <p:spPr>
          <a:xfrm rot="10800000" flipH="1">
            <a:off x="-12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8825600" y="0"/>
            <a:ext cx="330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2005800" y="923250"/>
            <a:ext cx="5132400" cy="3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825600" y="4875225"/>
            <a:ext cx="3303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-7979" y="0"/>
            <a:ext cx="330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549400" y="1604525"/>
            <a:ext cx="40452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549400" y="230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7979" y="4875225"/>
            <a:ext cx="3303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8825600" y="0"/>
            <a:ext cx="330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825600" y="4875225"/>
            <a:ext cx="3303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813825" y="4875225"/>
            <a:ext cx="3303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8825600" y="0"/>
            <a:ext cx="330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825600" y="4875225"/>
            <a:ext cx="3303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1285229" y="1923924"/>
            <a:ext cx="28023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2"/>
          </p:nvPr>
        </p:nvSpPr>
        <p:spPr>
          <a:xfrm>
            <a:off x="5030402" y="1923924"/>
            <a:ext cx="28023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3"/>
          </p:nvPr>
        </p:nvSpPr>
        <p:spPr>
          <a:xfrm>
            <a:off x="1285229" y="1553250"/>
            <a:ext cx="28023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sz="2400" b="1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"/>
          </p:nvPr>
        </p:nvSpPr>
        <p:spPr>
          <a:xfrm>
            <a:off x="5030413" y="1553250"/>
            <a:ext cx="28023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sz="2400" b="1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5"/>
          </p:nvPr>
        </p:nvSpPr>
        <p:spPr>
          <a:xfrm>
            <a:off x="1285229" y="3661000"/>
            <a:ext cx="28023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6"/>
          </p:nvPr>
        </p:nvSpPr>
        <p:spPr>
          <a:xfrm>
            <a:off x="5030402" y="3661000"/>
            <a:ext cx="28023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7"/>
          </p:nvPr>
        </p:nvSpPr>
        <p:spPr>
          <a:xfrm>
            <a:off x="1285229" y="3290330"/>
            <a:ext cx="28023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sz="2400" b="1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8"/>
          </p:nvPr>
        </p:nvSpPr>
        <p:spPr>
          <a:xfrm>
            <a:off x="5030413" y="3290330"/>
            <a:ext cx="28023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sz="2400" b="1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Nanum Myeongjo"/>
              <a:buNone/>
              <a:defRPr b="1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cxnSp>
        <p:nvCxnSpPr>
          <p:cNvPr id="137" name="Google Shape;137;p19"/>
          <p:cNvCxnSpPr/>
          <p:nvPr/>
        </p:nvCxnSpPr>
        <p:spPr>
          <a:xfrm rot="10800000" flipH="1">
            <a:off x="-12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/>
          <p:nvPr/>
        </p:nvSpPr>
        <p:spPr>
          <a:xfrm>
            <a:off x="-7979" y="0"/>
            <a:ext cx="330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-7979" y="4875225"/>
            <a:ext cx="330300" cy="2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Myeongjo"/>
              <a:buNone/>
              <a:defRPr sz="3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Myeongjo"/>
              <a:buNone/>
              <a:defRPr sz="3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Myeongjo"/>
              <a:buNone/>
              <a:defRPr sz="3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Myeongjo"/>
              <a:buNone/>
              <a:defRPr sz="3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Myeongjo"/>
              <a:buNone/>
              <a:defRPr sz="3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Myeongjo"/>
              <a:buNone/>
              <a:defRPr sz="3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Myeongjo"/>
              <a:buNone/>
              <a:defRPr sz="3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Myeongjo"/>
              <a:buNone/>
              <a:defRPr sz="3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anum Myeongjo"/>
              <a:buNone/>
              <a:defRPr sz="32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13825" y="4875225"/>
            <a:ext cx="3303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8" r:id="rId5"/>
    <p:sldLayoutId id="2147483665" r:id="rId6"/>
    <p:sldLayoutId id="214748366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A36-32C2-48FA-19F1-2808EC4D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0" y="2222100"/>
            <a:ext cx="4045200" cy="699300"/>
          </a:xfrm>
        </p:spPr>
        <p:txBody>
          <a:bodyPr/>
          <a:lstStyle/>
          <a:p>
            <a:r>
              <a:rPr lang="en-US" sz="4400" b="0" dirty="0">
                <a:latin typeface="+mj-lt"/>
              </a:rPr>
              <a:t>Apache Spark &amp; PySpark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6119E-53A3-4E4A-1C11-2AEE5F43F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9400" y="3135148"/>
            <a:ext cx="4045200" cy="418543"/>
          </a:xfrm>
        </p:spPr>
        <p:txBody>
          <a:bodyPr/>
          <a:lstStyle/>
          <a:p>
            <a:r>
              <a:rPr lang="en-US" dirty="0"/>
              <a:t>Nathan Jarvis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D9BE6-FB5E-42CA-C9D7-364D4FCE9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9620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S Analytics: Best use of Retail Data | QuestionPro">
            <a:extLst>
              <a:ext uri="{FF2B5EF4-FFF2-40B4-BE49-F238E27FC236}">
                <a16:creationId xmlns:a16="http://schemas.microsoft.com/office/drawing/2014/main" id="{BF9DA993-F14C-6B40-42BE-6C26F713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30" t="10559" r="1328" b="16460"/>
          <a:stretch/>
        </p:blipFill>
        <p:spPr>
          <a:xfrm>
            <a:off x="5702742" y="1861436"/>
            <a:ext cx="2729634" cy="2036758"/>
          </a:xfrm>
          <a:prstGeom prst="rect">
            <a:avLst/>
          </a:prstGeom>
        </p:spPr>
      </p:pic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+mj-lt"/>
              </a:rPr>
              <a:t>Introduction Cont.</a:t>
            </a:r>
            <a:endParaRPr lang="en-US"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9B4046-DC21-4034-D63C-918F31D090AA}"/>
              </a:ext>
            </a:extLst>
          </p:cNvPr>
          <p:cNvSpPr txBox="1"/>
          <p:nvPr/>
        </p:nvSpPr>
        <p:spPr>
          <a:xfrm>
            <a:off x="722375" y="1290032"/>
            <a:ext cx="4757938" cy="36702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550">
                <a:solidFill>
                  <a:schemeClr val="tx1"/>
                </a:solidFill>
              </a:rPr>
              <a:t>Derived from Databricks Solution Accelerator </a:t>
            </a:r>
            <a:r>
              <a:rPr lang="en" sz="1550">
                <a:solidFill>
                  <a:schemeClr val="tx1"/>
                </a:solidFill>
              </a:rPr>
              <a:t>Real-Time Point-Of-Sale Analytics</a:t>
            </a:r>
            <a:endParaRPr lang="en-US" sz="1550">
              <a:solidFill>
                <a:schemeClr val="tx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550">
              <a:solidFill>
                <a:schemeClr val="tx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550">
                <a:solidFill>
                  <a:schemeClr val="tx1"/>
                </a:solidFill>
              </a:rPr>
              <a:t>Instead of using Delta Live Tables, transaction data is captured via Kafka and streamed in real-time ensuring low-latency processing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550">
              <a:solidFill>
                <a:schemeClr val="tx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550">
                <a:solidFill>
                  <a:schemeClr val="tx1"/>
                </a:solidFill>
              </a:rPr>
              <a:t>The project diverges from the original framework by replacing managed services with a custom Python server setup for cost efficiency and greater control over event handling.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550">
              <a:solidFill>
                <a:schemeClr val="tx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550">
                <a:solidFill>
                  <a:schemeClr val="tx1"/>
                </a:solidFill>
              </a:rPr>
              <a:t>Provides a scalable framework adaptable to diverse retail environments, making it suitable for dynamic, fast-paced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0CA030-6E7F-1C1B-956A-3F9A83A982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5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+mj-lt"/>
              </a:rPr>
              <a:t>Overview</a:t>
            </a:r>
            <a:endParaRPr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/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D40E465-BF59-3BCE-F725-DE579D5BEC96}"/>
              </a:ext>
            </a:extLst>
          </p:cNvPr>
          <p:cNvSpPr/>
          <p:nvPr/>
        </p:nvSpPr>
        <p:spPr>
          <a:xfrm>
            <a:off x="713909" y="2190470"/>
            <a:ext cx="1130300" cy="9461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DaData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4E7490-DB42-E051-07F9-F1F78818AC09}"/>
              </a:ext>
            </a:extLst>
          </p:cNvPr>
          <p:cNvSpPr/>
          <p:nvPr/>
        </p:nvSpPr>
        <p:spPr>
          <a:xfrm>
            <a:off x="3831759" y="2190470"/>
            <a:ext cx="1130300" cy="9461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DaData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4EDA2-FC6C-A2D3-4985-EFF48F148940}"/>
              </a:ext>
            </a:extLst>
          </p:cNvPr>
          <p:cNvSpPr/>
          <p:nvPr/>
        </p:nvSpPr>
        <p:spPr>
          <a:xfrm>
            <a:off x="5390684" y="2190470"/>
            <a:ext cx="1130300" cy="9461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DaData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39715-046D-0D49-78E8-ED358D1A2D0C}"/>
              </a:ext>
            </a:extLst>
          </p:cNvPr>
          <p:cNvSpPr/>
          <p:nvPr/>
        </p:nvSpPr>
        <p:spPr>
          <a:xfrm>
            <a:off x="2272834" y="2190470"/>
            <a:ext cx="1130300" cy="9461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DaData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0759FD-EFD6-69D2-CD82-245C9B135EAC}"/>
              </a:ext>
            </a:extLst>
          </p:cNvPr>
          <p:cNvSpPr/>
          <p:nvPr/>
        </p:nvSpPr>
        <p:spPr>
          <a:xfrm>
            <a:off x="6949609" y="2190470"/>
            <a:ext cx="1130300" cy="9461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DaData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7B73D-BCED-D410-1A70-4E49ADA2B7B3}"/>
              </a:ext>
            </a:extLst>
          </p:cNvPr>
          <p:cNvSpPr txBox="1"/>
          <p:nvPr/>
        </p:nvSpPr>
        <p:spPr>
          <a:xfrm>
            <a:off x="709854" y="2396136"/>
            <a:ext cx="1121458" cy="5316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92890-0A97-DFEA-6A65-978CE882CDC7}"/>
              </a:ext>
            </a:extLst>
          </p:cNvPr>
          <p:cNvSpPr txBox="1"/>
          <p:nvPr/>
        </p:nvSpPr>
        <p:spPr>
          <a:xfrm>
            <a:off x="2273075" y="2295283"/>
            <a:ext cx="1129862" cy="7386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/>
              <a:t>Architecture and Workflow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89FCF-A5BB-DF5F-4773-9276578D1368}"/>
              </a:ext>
            </a:extLst>
          </p:cNvPr>
          <p:cNvSpPr txBox="1"/>
          <p:nvPr/>
        </p:nvSpPr>
        <p:spPr>
          <a:xfrm>
            <a:off x="3827891" y="2404540"/>
            <a:ext cx="1129862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Latency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FEE1E-109A-0B27-1DFB-BD5E40F37188}"/>
              </a:ext>
            </a:extLst>
          </p:cNvPr>
          <p:cNvSpPr txBox="1"/>
          <p:nvPr/>
        </p:nvSpPr>
        <p:spPr>
          <a:xfrm>
            <a:off x="5391111" y="2295283"/>
            <a:ext cx="1129862" cy="7386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Preparation &amp;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EC5C18-2136-2B19-4265-59D11011FACA}"/>
              </a:ext>
            </a:extLst>
          </p:cNvPr>
          <p:cNvSpPr txBox="1"/>
          <p:nvPr/>
        </p:nvSpPr>
        <p:spPr>
          <a:xfrm>
            <a:off x="6945928" y="2505393"/>
            <a:ext cx="1129862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39B177E-7E12-78FE-301E-9290F0735208}"/>
              </a:ext>
            </a:extLst>
          </p:cNvPr>
          <p:cNvSpPr/>
          <p:nvPr/>
        </p:nvSpPr>
        <p:spPr>
          <a:xfrm>
            <a:off x="1936319" y="2585187"/>
            <a:ext cx="241515" cy="1575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FDC84D-AA8B-F121-679E-5D22FB6DFAC6}"/>
              </a:ext>
            </a:extLst>
          </p:cNvPr>
          <p:cNvSpPr/>
          <p:nvPr/>
        </p:nvSpPr>
        <p:spPr>
          <a:xfrm>
            <a:off x="3499539" y="2585186"/>
            <a:ext cx="241515" cy="1575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0655889-C5B7-A7BB-6408-4165EF43CAA6}"/>
              </a:ext>
            </a:extLst>
          </p:cNvPr>
          <p:cNvSpPr/>
          <p:nvPr/>
        </p:nvSpPr>
        <p:spPr>
          <a:xfrm>
            <a:off x="5054354" y="2585186"/>
            <a:ext cx="241515" cy="1575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3089720-FAD1-5D39-7300-DB7ADBB51CCE}"/>
              </a:ext>
            </a:extLst>
          </p:cNvPr>
          <p:cNvSpPr/>
          <p:nvPr/>
        </p:nvSpPr>
        <p:spPr>
          <a:xfrm>
            <a:off x="6609169" y="2585186"/>
            <a:ext cx="241515" cy="1575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85C63-AADC-C8C8-4220-9536060092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9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+mj-lt"/>
              </a:rPr>
              <a:t>Understanding the Data</a:t>
            </a:r>
            <a:endParaRPr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/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4CB696-8367-F903-F726-6BD0BF94E05F}"/>
              </a:ext>
            </a:extLst>
          </p:cNvPr>
          <p:cNvSpPr txBox="1"/>
          <p:nvPr/>
        </p:nvSpPr>
        <p:spPr>
          <a:xfrm>
            <a:off x="722375" y="1364892"/>
            <a:ext cx="7066798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</a:rPr>
              <a:t>Inventory Snapshot Files: Record inventory levels for items at specific times for online and in-store locations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</a:rPr>
              <a:t>Inventory Change Files: Track changes to items in inventory (sold, shrink, restock, </a:t>
            </a:r>
            <a:r>
              <a:rPr lang="en-US" sz="1800" err="1">
                <a:solidFill>
                  <a:schemeClr val="tx1"/>
                </a:solidFill>
              </a:rPr>
              <a:t>bopis</a:t>
            </a:r>
            <a:r>
              <a:rPr lang="en-US" sz="1800">
                <a:solidFill>
                  <a:schemeClr val="tx1"/>
                </a:solidFill>
              </a:rPr>
              <a:t>) with timestamps, quantities, and transaction ID</a:t>
            </a:r>
          </a:p>
          <a:p>
            <a:pPr marL="285750" indent="-285750"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</a:rPr>
              <a:t>Metadata Files</a:t>
            </a:r>
            <a:endParaRPr lang="en-US">
              <a:solidFill>
                <a:schemeClr val="tx1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800">
                <a:solidFill>
                  <a:schemeClr val="tx1"/>
                </a:solidFill>
              </a:rPr>
              <a:t>Change Types: Maps reasons for inventory changes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800">
                <a:solidFill>
                  <a:schemeClr val="tx1"/>
                </a:solidFill>
              </a:rPr>
              <a:t>Items: Details like item name, supplier, and safety stock</a:t>
            </a:r>
            <a:endParaRPr lang="en-US">
              <a:solidFill>
                <a:schemeClr val="tx1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800">
                <a:solidFill>
                  <a:schemeClr val="tx1"/>
                </a:solidFill>
              </a:rPr>
              <a:t>Store: Store names and IDs or online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29672-C109-8F84-3FED-EF07B29F2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2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+mj-lt"/>
              </a:rPr>
              <a:t>Architecture and Workflow</a:t>
            </a:r>
            <a:endParaRPr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/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group of rectangular objects with text&#10;&#10;Description automatically generated">
            <a:extLst>
              <a:ext uri="{FF2B5EF4-FFF2-40B4-BE49-F238E27FC236}">
                <a16:creationId xmlns:a16="http://schemas.microsoft.com/office/drawing/2014/main" id="{F2238407-1008-E1CC-8F23-80DA0601C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66" y="1669810"/>
            <a:ext cx="6224067" cy="30621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5D134-48E7-C796-4F96-02795A2B0B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4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+mj-lt"/>
              </a:rPr>
              <a:t>Latency Analysis</a:t>
            </a:r>
            <a:endParaRPr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9B4046-DC21-4034-D63C-918F31D090AA}"/>
              </a:ext>
            </a:extLst>
          </p:cNvPr>
          <p:cNvSpPr txBox="1"/>
          <p:nvPr/>
        </p:nvSpPr>
        <p:spPr>
          <a:xfrm>
            <a:off x="722375" y="1385164"/>
            <a:ext cx="155595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MongoDB</a:t>
            </a:r>
          </a:p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</a:rPr>
              <a:t>Batch</a:t>
            </a:r>
          </a:p>
          <a:p>
            <a:pPr marL="285750" indent="-285750">
              <a:buChar char="•"/>
            </a:pPr>
            <a:r>
              <a:rPr lang="en-US" sz="1800">
                <a:solidFill>
                  <a:schemeClr val="tx1"/>
                </a:solidFill>
              </a:rPr>
              <a:t>Single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DA1B9-DA4C-C9B0-C733-C36D0AD472AD}"/>
              </a:ext>
            </a:extLst>
          </p:cNvPr>
          <p:cNvSpPr txBox="1"/>
          <p:nvPr/>
        </p:nvSpPr>
        <p:spPr>
          <a:xfrm>
            <a:off x="5283592" y="1374381"/>
            <a:ext cx="206275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SQL (Postgres)</a:t>
            </a:r>
          </a:p>
          <a:p>
            <a:pPr marL="285750" indent="-285750">
              <a:buFont typeface="Arial,Sans-Serif"/>
              <a:buChar char="•"/>
            </a:pPr>
            <a:r>
              <a:rPr lang="en-US" sz="1800">
                <a:solidFill>
                  <a:schemeClr val="tx1"/>
                </a:solidFill>
              </a:rPr>
              <a:t>Batch</a:t>
            </a:r>
          </a:p>
          <a:p>
            <a:pPr marL="285750" indent="-285750">
              <a:buFont typeface="Arial,Sans-Serif"/>
              <a:buChar char="•"/>
            </a:pPr>
            <a:r>
              <a:rPr lang="en-US" sz="1800">
                <a:solidFill>
                  <a:schemeClr val="tx1"/>
                </a:solidFill>
              </a:rPr>
              <a:t>Single</a:t>
            </a:r>
            <a:endParaRPr lang="en-US"/>
          </a:p>
        </p:txBody>
      </p:sp>
      <p:pic>
        <p:nvPicPr>
          <p:cNvPr id="5" name="Picture 4" descr="A black rectangle with colorful text&#10;&#10;Description automatically generated">
            <a:extLst>
              <a:ext uri="{FF2B5EF4-FFF2-40B4-BE49-F238E27FC236}">
                <a16:creationId xmlns:a16="http://schemas.microsoft.com/office/drawing/2014/main" id="{4C41B8DA-B839-4840-7F76-FBE36FDC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7" r="4322" b="617"/>
          <a:stretch/>
        </p:blipFill>
        <p:spPr>
          <a:xfrm>
            <a:off x="269576" y="2809397"/>
            <a:ext cx="7383733" cy="17352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B8756-9278-0A92-A672-7853CD5CE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5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+mj-lt"/>
              </a:rPr>
              <a:t>Overall Latency Breakdown</a:t>
            </a:r>
            <a:endParaRPr lang="en-US"/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5CF870A-A839-479F-903E-03CACD98AA26}"/>
              </a:ext>
            </a:extLst>
          </p:cNvPr>
          <p:cNvSpPr txBox="1"/>
          <p:nvPr/>
        </p:nvSpPr>
        <p:spPr>
          <a:xfrm>
            <a:off x="614795" y="1567295"/>
            <a:ext cx="27431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/>
              <a:t>Latency Calculation is averaged over all rows in a batch (~3,000 rows)</a:t>
            </a:r>
          </a:p>
          <a:p>
            <a:pPr marL="285750" indent="-285750">
              <a:buChar char="•"/>
            </a:pPr>
            <a:endParaRPr lang="en-US" sz="1800"/>
          </a:p>
          <a:p>
            <a:pPr marL="285750" indent="-285750">
              <a:buChar char="•"/>
            </a:pPr>
            <a:r>
              <a:rPr lang="en-US" sz="1800"/>
              <a:t>Insert time is not a huge portion of latency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4D137-E2D1-97CD-3CF6-B1ED2E7CC4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15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DED1402-4F53-41AE-9622-4BF5CDC5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3" y="1288039"/>
            <a:ext cx="5390285" cy="331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1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text on it&#10;&#10;Description automatically generated">
            <a:extLst>
              <a:ext uri="{FF2B5EF4-FFF2-40B4-BE49-F238E27FC236}">
                <a16:creationId xmlns:a16="http://schemas.microsoft.com/office/drawing/2014/main" id="{DD7F9A27-AEEE-16CB-9E06-9B783635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26" y="4049472"/>
            <a:ext cx="3362325" cy="821844"/>
          </a:xfrm>
          <a:prstGeom prst="rect">
            <a:avLst/>
          </a:prstGeom>
        </p:spPr>
      </p:pic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Arial"/>
              </a:rPr>
              <a:t>Latency Collection</a:t>
            </a:r>
            <a:endParaRPr lang="en-US"/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5CF870A-A839-479F-903E-03CACD98AA26}"/>
              </a:ext>
            </a:extLst>
          </p:cNvPr>
          <p:cNvSpPr txBox="1"/>
          <p:nvPr/>
        </p:nvSpPr>
        <p:spPr>
          <a:xfrm>
            <a:off x="722951" y="1288901"/>
            <a:ext cx="274319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producer.py adds a </a:t>
            </a:r>
            <a:r>
              <a:rPr lang="en-US" err="1"/>
              <a:t>sent_time</a:t>
            </a:r>
            <a:r>
              <a:rPr lang="en-US"/>
              <a:t> to each row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Time for batch = </a:t>
            </a:r>
            <a:r>
              <a:rPr lang="en-US" err="1"/>
              <a:t>processing_end</a:t>
            </a:r>
            <a:r>
              <a:rPr lang="en-US"/>
              <a:t> – </a:t>
            </a:r>
            <a:r>
              <a:rPr lang="en-US" err="1"/>
              <a:t>avg_sent_time</a:t>
            </a: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Each dot represents one Kafka batch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Increased strain by running multiple producers (color)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BD5DBD-2C9A-5651-C654-67D682215B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21DB8-7A5C-B4BA-4540-9432A1B8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220" y="1371600"/>
            <a:ext cx="3945948" cy="32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0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Arial"/>
              </a:rPr>
              <a:t>MongoDB Single vs Batch</a:t>
            </a: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5CF870A-A839-479F-903E-03CACD98AA26}"/>
              </a:ext>
            </a:extLst>
          </p:cNvPr>
          <p:cNvSpPr txBox="1"/>
          <p:nvPr/>
        </p:nvSpPr>
        <p:spPr>
          <a:xfrm>
            <a:off x="614795" y="1567295"/>
            <a:ext cx="31474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/>
              <a:t>Batch takes less time to insert (fewer inserted rows)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0ED38-0EBB-F78A-FC41-92EB99C07636}"/>
              </a:ext>
            </a:extLst>
          </p:cNvPr>
          <p:cNvSpPr txBox="1"/>
          <p:nvPr/>
        </p:nvSpPr>
        <p:spPr>
          <a:xfrm>
            <a:off x="5525461" y="1567294"/>
            <a:ext cx="28895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/>
              <a:t>Single takes less as batch size increases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7B0DF-1BA2-11D2-E4F3-C99FBC92CE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B7E45C-4312-747E-1B25-E714B93C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6" y="2149806"/>
            <a:ext cx="3593954" cy="2870116"/>
          </a:xfrm>
          <a:prstGeom prst="rect">
            <a:avLst/>
          </a:prstGeom>
        </p:spPr>
      </p:pic>
      <p:pic>
        <p:nvPicPr>
          <p:cNvPr id="9" name="Picture 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D93D5BC-A1A5-9551-7134-76D60D4E4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39" y="2223654"/>
            <a:ext cx="3558888" cy="27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3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Arial"/>
              </a:rPr>
              <a:t>MongoDB Aggregate Query</a:t>
            </a: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5CF870A-A839-479F-903E-03CACD98AA26}"/>
              </a:ext>
            </a:extLst>
          </p:cNvPr>
          <p:cNvSpPr txBox="1"/>
          <p:nvPr/>
        </p:nvSpPr>
        <p:spPr>
          <a:xfrm>
            <a:off x="614795" y="1567295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/>
              <a:t>Single takes ~2.4 seconds</a:t>
            </a:r>
          </a:p>
          <a:p>
            <a:pPr marL="285750" indent="-285750">
              <a:buChar char="•"/>
            </a:pPr>
            <a:endParaRPr lang="en-US" sz="1800"/>
          </a:p>
          <a:p>
            <a:pPr marL="285750" indent="-285750">
              <a:buChar char="•"/>
            </a:pPr>
            <a:r>
              <a:rPr lang="en-US" sz="1800"/>
              <a:t>Batch takes ~1.6 seconds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E8E7C236-5BD9-E135-0299-7E36ECC6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26" y="2219325"/>
            <a:ext cx="4389906" cy="2571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2D04C8-3006-2477-0200-B2DE3F87E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45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Arial"/>
              </a:rPr>
              <a:t>PostgreSQL Single vs Batch</a:t>
            </a: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DE2654-C53E-C634-21E4-5676896A9625}"/>
              </a:ext>
            </a:extLst>
          </p:cNvPr>
          <p:cNvSpPr txBox="1"/>
          <p:nvPr/>
        </p:nvSpPr>
        <p:spPr>
          <a:xfrm>
            <a:off x="2969586" y="1413835"/>
            <a:ext cx="28547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Similar story to MongoDB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F3FC03-0F6A-370F-6DB5-19691AA38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19</a:t>
            </a:fld>
            <a:endParaRPr lang="en-US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420D174-DA58-18BF-6F66-24B2B127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68" y="2145722"/>
            <a:ext cx="3608677" cy="2852306"/>
          </a:xfrm>
          <a:prstGeom prst="rect">
            <a:avLst/>
          </a:prstGeom>
        </p:spPr>
      </p:pic>
      <p:pic>
        <p:nvPicPr>
          <p:cNvPr id="6" name="Picture 5" descr="A graph with text and numbers on it&#10;&#10;Description automatically generated">
            <a:extLst>
              <a:ext uri="{FF2B5EF4-FFF2-40B4-BE49-F238E27FC236}">
                <a16:creationId xmlns:a16="http://schemas.microsoft.com/office/drawing/2014/main" id="{24D81F3F-D037-F39E-9A5A-57FB541F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288" y="2087274"/>
            <a:ext cx="3609543" cy="28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0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003ED760-079A-21A6-9345-1744625D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7173B516-10BD-6571-1FEA-FED0F4C675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tx1"/>
                </a:solidFill>
                <a:latin typeface="+mj-lt"/>
              </a:rPr>
              <a:t>What is Apache Spark &amp; PySpark</a:t>
            </a:r>
            <a:endParaRPr sz="36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5749CEBB-F56E-F07B-824D-AF742FB4C2F6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CD2802-326A-DE5D-9D87-359C7B834343}"/>
              </a:ext>
            </a:extLst>
          </p:cNvPr>
          <p:cNvSpPr txBox="1"/>
          <p:nvPr/>
        </p:nvSpPr>
        <p:spPr>
          <a:xfrm>
            <a:off x="722374" y="1364892"/>
            <a:ext cx="42998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Apache Spark is an open-source, distributed computing framework for big data processing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Built for speed, ease of use, and scalability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Supports batch processing, streaming, machine learning, and graph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PySpark is the API for Apache Spark that allows you to use the capabilities of Spark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2770C-47EC-A1E6-7A99-84E6A76FC6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20CEE-CFF7-FEE8-B147-940D7A64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614279"/>
            <a:ext cx="4061831" cy="17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Arial"/>
              </a:rPr>
              <a:t>PostgreSQL Aggregate Query</a:t>
            </a: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B5CF870A-A839-479F-903E-03CACD98AA26}"/>
              </a:ext>
            </a:extLst>
          </p:cNvPr>
          <p:cNvSpPr txBox="1"/>
          <p:nvPr/>
        </p:nvSpPr>
        <p:spPr>
          <a:xfrm>
            <a:off x="614795" y="1567295"/>
            <a:ext cx="2743199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US" sz="1800"/>
              <a:t>Single takes ~1.5 seconds</a:t>
            </a:r>
          </a:p>
          <a:p>
            <a:pPr marL="285750" indent="-285750">
              <a:buChar char="•"/>
            </a:pPr>
            <a:endParaRPr lang="en-US" sz="1800"/>
          </a:p>
          <a:p>
            <a:pPr marL="285750" indent="-285750">
              <a:buChar char="•"/>
            </a:pPr>
            <a:r>
              <a:rPr lang="en-US" sz="1800"/>
              <a:t>Batch takes ~.8 seconds</a:t>
            </a:r>
          </a:p>
          <a:p>
            <a:pPr marL="285750" indent="-285750">
              <a:buChar char="•"/>
            </a:pPr>
            <a:endParaRPr lang="en-US" sz="1800"/>
          </a:p>
          <a:p>
            <a:pPr marL="285750" indent="-285750">
              <a:buChar char="•"/>
            </a:pPr>
            <a:r>
              <a:rPr lang="en-US" sz="1800"/>
              <a:t>Significantly faster than MongoDB</a:t>
            </a: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74DB4EF-3481-060C-1899-C2563F140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276" y="2567922"/>
            <a:ext cx="4718050" cy="20912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51BC7-791F-C4B8-90C8-51D043BCC2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5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Arial"/>
              </a:rPr>
              <a:t>MongoDB vs PostgreSQL</a:t>
            </a:r>
            <a:endParaRPr lang="en-US"/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B5CF870A-A839-479F-903E-03CACD98AA26}"/>
              </a:ext>
            </a:extLst>
          </p:cNvPr>
          <p:cNvSpPr txBox="1"/>
          <p:nvPr/>
        </p:nvSpPr>
        <p:spPr>
          <a:xfrm>
            <a:off x="614795" y="1567295"/>
            <a:ext cx="2743199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US" sz="1800"/>
              <a:t>SQL is more influenced by batch size</a:t>
            </a:r>
          </a:p>
          <a:p>
            <a:pPr marL="285750" indent="-285750">
              <a:buChar char="•"/>
            </a:pPr>
            <a:endParaRPr lang="en-US" sz="1800"/>
          </a:p>
          <a:p>
            <a:pPr marL="285750" indent="-285750">
              <a:buChar char="•"/>
            </a:pPr>
            <a:r>
              <a:rPr lang="en-US" sz="1800"/>
              <a:t>MongoDB has faster insert times</a:t>
            </a:r>
          </a:p>
          <a:p>
            <a:pPr marL="285750" indent="-285750">
              <a:buChar char="•"/>
            </a:pPr>
            <a:endParaRPr lang="en-US" sz="1800"/>
          </a:p>
          <a:p>
            <a:pPr marL="285750" indent="-285750">
              <a:buChar char="•"/>
            </a:pPr>
            <a:r>
              <a:rPr lang="en-US" sz="1800"/>
              <a:t>SQL has faster aggregation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D265-B692-AE15-254F-0ABA1091B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21</a:t>
            </a:fld>
            <a:endParaRPr lang="en-US"/>
          </a:p>
        </p:txBody>
      </p:sp>
      <p:pic>
        <p:nvPicPr>
          <p:cNvPr id="3" name="Picture 2" descr="A graph of data on a black background&#10;&#10;Description automatically generated">
            <a:extLst>
              <a:ext uri="{FF2B5EF4-FFF2-40B4-BE49-F238E27FC236}">
                <a16:creationId xmlns:a16="http://schemas.microsoft.com/office/drawing/2014/main" id="{0C370BAC-4B4B-00AA-B74B-B7643B5E3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83" y="1359911"/>
            <a:ext cx="4335607" cy="35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latin typeface="+mj-lt"/>
              </a:rPr>
              <a:t>Updating the Data for Analysis</a:t>
            </a:r>
            <a:br>
              <a:rPr lang="en" sz="4000" b="0">
                <a:latin typeface="+mj-lt"/>
              </a:rPr>
            </a:br>
            <a:endParaRPr lang="en"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9B4046-DC21-4034-D63C-918F31D090AA}"/>
              </a:ext>
            </a:extLst>
          </p:cNvPr>
          <p:cNvSpPr txBox="1"/>
          <p:nvPr/>
        </p:nvSpPr>
        <p:spPr>
          <a:xfrm>
            <a:off x="722375" y="1342032"/>
            <a:ext cx="6990598" cy="40472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A combined CSV was created by processing the results of snapshots and change files from Kafka topics, joined with metadata and the timestamp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Important Fields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tx1"/>
                </a:solidFill>
              </a:rPr>
              <a:t>Item ID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tx1"/>
                </a:solidFill>
              </a:rPr>
              <a:t>Date Time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tx1"/>
                </a:solidFill>
              </a:rPr>
              <a:t>Quantity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tx1"/>
                </a:solidFill>
              </a:rPr>
              <a:t>Source Type (</a:t>
            </a:r>
            <a:r>
              <a:rPr lang="en-US" sz="1700" err="1">
                <a:solidFill>
                  <a:schemeClr val="tx1"/>
                </a:solidFill>
              </a:rPr>
              <a:t>snapshot_only</a:t>
            </a:r>
            <a:r>
              <a:rPr lang="en-US" sz="1700">
                <a:solidFill>
                  <a:schemeClr val="tx1"/>
                </a:solidFill>
              </a:rPr>
              <a:t> or </a:t>
            </a:r>
            <a:r>
              <a:rPr lang="en-US" sz="1700" err="1">
                <a:solidFill>
                  <a:schemeClr val="tx1"/>
                </a:solidFill>
              </a:rPr>
              <a:t>snapshot_w_change</a:t>
            </a:r>
            <a:r>
              <a:rPr lang="en-US" sz="170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tx1"/>
                </a:solidFill>
              </a:rPr>
              <a:t>Store Name (names of stores or online)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tx1"/>
                </a:solidFill>
              </a:rPr>
              <a:t>Action (the corresponding change type, if no change type, then it is inventory report)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chemeClr val="tx1"/>
                </a:solidFill>
              </a:rPr>
              <a:t>Final Quantity (quantity from snapshot + quantity from change)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6675CF-140D-0A0C-C1D2-CD75D5888A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9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+mj-lt"/>
              </a:rPr>
              <a:t>Analysis</a:t>
            </a:r>
            <a:br>
              <a:rPr lang="en" sz="4000" b="0">
                <a:solidFill>
                  <a:schemeClr val="tx1"/>
                </a:solidFill>
                <a:latin typeface="+mj-lt"/>
              </a:rPr>
            </a:br>
            <a:endParaRPr lang="en"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9B4046-DC21-4034-D63C-918F31D090AA}"/>
              </a:ext>
            </a:extLst>
          </p:cNvPr>
          <p:cNvSpPr txBox="1"/>
          <p:nvPr/>
        </p:nvSpPr>
        <p:spPr>
          <a:xfrm>
            <a:off x="722375" y="1366460"/>
            <a:ext cx="292163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Compare sales per store to see items that are preforming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Compare sales per store by day and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8F0A11E-A0AA-D29F-0E6F-4BE23FC6A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3" y="3541368"/>
            <a:ext cx="2809891" cy="867529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15CE9E9-2024-90E7-59A1-7E4BE3FDC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101" y="1371600"/>
            <a:ext cx="4064897" cy="31394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EBB64-1088-189A-5DE7-03441DA14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67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+mj-lt"/>
              </a:rPr>
              <a:t>Analysis</a:t>
            </a:r>
            <a:br>
              <a:rPr lang="en" sz="4000" b="0">
                <a:solidFill>
                  <a:schemeClr val="tx1"/>
                </a:solidFill>
                <a:latin typeface="+mj-lt"/>
              </a:rPr>
            </a:br>
            <a:endParaRPr lang="en"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9B4046-DC21-4034-D63C-918F31D090AA}"/>
              </a:ext>
            </a:extLst>
          </p:cNvPr>
          <p:cNvSpPr txBox="1"/>
          <p:nvPr/>
        </p:nvSpPr>
        <p:spPr>
          <a:xfrm>
            <a:off x="722375" y="1366460"/>
            <a:ext cx="25673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Filter between items to get forecasted view of sales for each item for the next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Can compare with current final quantity 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60EF663-DBA1-3019-6D3F-22C898AE5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518" y="1371600"/>
            <a:ext cx="4103325" cy="32308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C40C3-CF94-42BA-0C28-98B34F2789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1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+mj-lt"/>
              </a:rPr>
              <a:t>Analysis</a:t>
            </a:r>
            <a:br>
              <a:rPr lang="en" sz="4000" b="0">
                <a:solidFill>
                  <a:schemeClr val="tx1"/>
                </a:solidFill>
                <a:latin typeface="+mj-lt"/>
              </a:rPr>
            </a:br>
            <a:endParaRPr lang="en"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9B4046-DC21-4034-D63C-918F31D090AA}"/>
              </a:ext>
            </a:extLst>
          </p:cNvPr>
          <p:cNvSpPr txBox="1"/>
          <p:nvPr/>
        </p:nvSpPr>
        <p:spPr>
          <a:xfrm>
            <a:off x="722375" y="1358840"/>
            <a:ext cx="2460621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If extra insight about an item is needed, you can filter to that item and see specific quantity and the change type and compare to final quantity</a:t>
            </a:r>
          </a:p>
        </p:txBody>
      </p:sp>
      <p:pic>
        <p:nvPicPr>
          <p:cNvPr id="2" name="Picture 1" descr="A graph with numbers and a bar chart&#10;&#10;Description automatically generated">
            <a:extLst>
              <a:ext uri="{FF2B5EF4-FFF2-40B4-BE49-F238E27FC236}">
                <a16:creationId xmlns:a16="http://schemas.microsoft.com/office/drawing/2014/main" id="{BFEF6FF5-D459-FE7A-050F-78163A943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272" y="1462703"/>
            <a:ext cx="5252757" cy="2125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45287-1083-27F8-0398-E9CE8AEEDC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0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solidFill>
                  <a:schemeClr val="tx1"/>
                </a:solidFill>
                <a:latin typeface="+mj-lt"/>
              </a:rPr>
              <a:t>Analysis</a:t>
            </a:r>
            <a:br>
              <a:rPr lang="en" sz="4000" b="0">
                <a:solidFill>
                  <a:schemeClr val="tx1"/>
                </a:solidFill>
                <a:latin typeface="+mj-lt"/>
              </a:rPr>
            </a:br>
            <a:endParaRPr lang="en"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9B4046-DC21-4034-D63C-918F31D090AA}"/>
              </a:ext>
            </a:extLst>
          </p:cNvPr>
          <p:cNvSpPr txBox="1"/>
          <p:nvPr/>
        </p:nvSpPr>
        <p:spPr>
          <a:xfrm>
            <a:off x="722375" y="1366460"/>
            <a:ext cx="278547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See 20 items with the lowest current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Get info on those items to see their activity per day and hour</a:t>
            </a:r>
          </a:p>
        </p:txBody>
      </p:sp>
      <p:pic>
        <p:nvPicPr>
          <p:cNvPr id="5" name="Picture 4" descr="A screenshot of a chart&#10;&#10;Description automatically generated">
            <a:extLst>
              <a:ext uri="{FF2B5EF4-FFF2-40B4-BE49-F238E27FC236}">
                <a16:creationId xmlns:a16="http://schemas.microsoft.com/office/drawing/2014/main" id="{CD516ECC-9798-0DCC-9E7B-6DA8AEAE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264" y="1371600"/>
            <a:ext cx="4196492" cy="32308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59368-AA96-C58A-CFF8-4EAEE35242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5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latin typeface="+mj-lt"/>
              </a:rPr>
              <a:t>Real-Time Streaming</a:t>
            </a:r>
            <a:br>
              <a:rPr lang="en" sz="4000" b="0">
                <a:latin typeface="+mj-lt"/>
              </a:rPr>
            </a:br>
            <a:endParaRPr lang="en"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9B4046-DC21-4034-D63C-918F31D090AA}"/>
              </a:ext>
            </a:extLst>
          </p:cNvPr>
          <p:cNvSpPr txBox="1"/>
          <p:nvPr/>
        </p:nvSpPr>
        <p:spPr>
          <a:xfrm>
            <a:off x="722375" y="1342032"/>
            <a:ext cx="699059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We can stream this all together by creating a workflow with a trigger that runs every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Every hour it will rerun our producer to bring in the new data from the POS system and update our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After running the producer, a trigger will activate to run the consumer. After creating the file to export there will be a pipeline to a tableau file with visuals that can be refreshed to get real-time analytics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533B7-C044-B90E-EBEB-B71FDF8DF3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09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0">
                <a:latin typeface="+mj-lt"/>
              </a:rPr>
              <a:t>Future Improvements</a:t>
            </a:r>
            <a:br>
              <a:rPr lang="en" sz="4000" b="0">
                <a:latin typeface="+mj-lt"/>
              </a:rPr>
            </a:br>
            <a:endParaRPr lang="en"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9B4046-DC21-4034-D63C-918F31D090AA}"/>
              </a:ext>
            </a:extLst>
          </p:cNvPr>
          <p:cNvSpPr txBox="1"/>
          <p:nvPr/>
        </p:nvSpPr>
        <p:spPr>
          <a:xfrm>
            <a:off x="722375" y="1367244"/>
            <a:ext cx="7066238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Investigate if SQL and MongoDB indexes can reduce query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Create better forecasting in Tableau after data grows to ample size and spans over months 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Put items into clusters to perform analysis to get better insights on similar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Track seasonality to better understand how to items and clusters are moving around different times of the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7E177-2263-4C64-CCB6-C555C3CC0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37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F5B6EF7-2AF1-48AC-B390-E457235F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968A48B3-FBDF-E58B-0586-7894BCC37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>
                <a:solidFill>
                  <a:schemeClr val="tx1"/>
                </a:solidFill>
                <a:latin typeface="+mj-lt"/>
              </a:rPr>
              <a:t>Conclusion</a:t>
            </a:r>
            <a:endParaRPr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73E115D-3E9B-6D5C-7DE0-0E628CED75DA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9B4046-DC21-4034-D63C-918F31D090AA}"/>
              </a:ext>
            </a:extLst>
          </p:cNvPr>
          <p:cNvSpPr txBox="1"/>
          <p:nvPr/>
        </p:nvSpPr>
        <p:spPr>
          <a:xfrm>
            <a:off x="722375" y="1342032"/>
            <a:ext cx="6990598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Batch processing Kafka stream is most efficient for saving and querying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MongoDB inserts faster but SQL can query faster for aggregate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The data needs preparation and aggregating before analysis can be done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There is a lot that can be forecasted currently, but more descriptive analytics needs more time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D05D-20B4-EE07-C0F6-79CACCC00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4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9DB4A14D-A89A-AE67-BBBB-0CD8A4AB9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AC7E3056-D1F5-5457-75EF-5D9B90CA7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solidFill>
                  <a:schemeClr val="tx1"/>
                </a:solidFill>
                <a:latin typeface="+mj-lt"/>
              </a:rPr>
              <a:t>Why use PySpark</a:t>
            </a:r>
            <a:endParaRPr sz="40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2846B80B-C1A1-B69C-3263-E44931497A4E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C64E09-012B-5023-6B9F-05EDEE5EDB34}"/>
              </a:ext>
            </a:extLst>
          </p:cNvPr>
          <p:cNvSpPr txBox="1"/>
          <p:nvPr/>
        </p:nvSpPr>
        <p:spPr>
          <a:xfrm>
            <a:off x="722375" y="1364892"/>
            <a:ext cx="70667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Spark handles large datasets much more efficiently compared to packages like Pandas, which struggles with memory constraint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Supports a plethora of other packages like NumPy, </a:t>
            </a:r>
            <a:r>
              <a:rPr lang="en-US" sz="1600" dirty="0" err="1">
                <a:solidFill>
                  <a:schemeClr val="tx1"/>
                </a:solidFill>
              </a:rPr>
              <a:t>SciKit</a:t>
            </a:r>
            <a:r>
              <a:rPr lang="en-US" sz="1600" dirty="0">
                <a:solidFill>
                  <a:schemeClr val="tx1"/>
                </a:solidFill>
              </a:rPr>
              <a:t>-Learn, and Pandas, allowing for flexible and powerful data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Designed for distributed computing, PySpark can scale across multiple nodes, making it ideal for enterprise-level data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PySpark allows for SQL queries on big data and real-time stream processing with Spark Streaming. Also Works seamlessly with cloud platforms like AWS, Azure and on-premises clusters like Hadoop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A80C71-9F0F-7440-4843-2474F9931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39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0DA1-28D7-2445-C0C2-B92D2561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0" y="2226451"/>
            <a:ext cx="4045200" cy="699300"/>
          </a:xfrm>
        </p:spPr>
        <p:txBody>
          <a:bodyPr/>
          <a:lstStyle/>
          <a:p>
            <a:r>
              <a:rPr lang="en-US" sz="4000" b="0">
                <a:latin typeface="Arial"/>
              </a:rPr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26201-6F61-44A3-76E9-E872CFF881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0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CD6EF0ED-3F7F-8723-64BD-FE78CF129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5045FB01-D7BB-0301-BE3A-627DA3A9A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tx1"/>
                </a:solidFill>
                <a:latin typeface="+mj-lt"/>
              </a:rPr>
              <a:t>Architecture of Spark</a:t>
            </a:r>
            <a:endParaRPr sz="36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83FAD8FF-2D48-BDA4-7915-4031D5907530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CB13F8-5931-0C30-0721-4BB47A09EE1E}"/>
              </a:ext>
            </a:extLst>
          </p:cNvPr>
          <p:cNvSpPr txBox="1"/>
          <p:nvPr/>
        </p:nvSpPr>
        <p:spPr>
          <a:xfrm>
            <a:off x="722375" y="1364892"/>
            <a:ext cx="41849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 Spark application consists of a driver program and multiple worker nodes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The driver coordinates tasks, manages execution, and communicates with the cluster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Worker nodes run executors that process data in parallel across the cluster or local threads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distributed among workers, enabling parallel processing for faster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cluster manager handles resource allocation across nodes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1BC81-0FA6-84C7-DABB-33D4877402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96C78-1E02-4524-12BD-F93DC52F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95" y="1691045"/>
            <a:ext cx="3611880" cy="17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9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A470FCF1-9FB4-764F-4579-E7C574D20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6604E9C0-C368-96D3-2CBF-BC8A35C06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tx1"/>
                </a:solidFill>
                <a:latin typeface="+mj-lt"/>
              </a:rPr>
              <a:t>More About Apache Spark</a:t>
            </a:r>
            <a:endParaRPr sz="36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8368EB0B-6D18-E075-BA6D-96D67389318C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5A9C07-09D1-7F85-6097-132672621CBD}"/>
              </a:ext>
            </a:extLst>
          </p:cNvPr>
          <p:cNvSpPr txBox="1"/>
          <p:nvPr/>
        </p:nvSpPr>
        <p:spPr>
          <a:xfrm>
            <a:off x="722374" y="1364892"/>
            <a:ext cx="42998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Ingest</a:t>
            </a:r>
            <a:r>
              <a:rPr lang="en-US" dirty="0">
                <a:solidFill>
                  <a:schemeClr val="tx1"/>
                </a:solidFill>
              </a:rPr>
              <a:t>: Spark collects data from various sources, including logs, sensors, and business applications. It can process data in real-time using Spark Streaming and Kafka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Store</a:t>
            </a:r>
            <a:r>
              <a:rPr lang="en-US" dirty="0">
                <a:solidFill>
                  <a:schemeClr val="tx1"/>
                </a:solidFill>
              </a:rPr>
              <a:t>: The data is saved in storage systems like SQL databases and HDFS (a type of big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Prep &amp; Train</a:t>
            </a:r>
            <a:r>
              <a:rPr lang="en-US" dirty="0">
                <a:solidFill>
                  <a:schemeClr val="tx1"/>
                </a:solidFill>
              </a:rPr>
              <a:t>: Spark’s machine learning tools help clean the data and train models to find patterns and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Model &amp; Serve</a:t>
            </a:r>
            <a:r>
              <a:rPr lang="en-US" dirty="0">
                <a:solidFill>
                  <a:schemeClr val="tx1"/>
                </a:solidFill>
              </a:rPr>
              <a:t>: The trained models are used to power business insights, predictive applications, and BI tools.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050B9-727B-22BB-05E7-2B2FE5AF2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F440A-D6BA-63E8-2130-84BCC40B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72" y="2022279"/>
            <a:ext cx="3638549" cy="10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2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C1CD6CEC-7D63-DCB2-A0D6-EA000B532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815FA1E0-D37E-4851-BE4F-36F3F4801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solidFill>
                  <a:schemeClr val="tx1"/>
                </a:solidFill>
                <a:latin typeface="+mj-lt"/>
              </a:rPr>
              <a:t>How PySpark Works</a:t>
            </a:r>
            <a:endParaRPr sz="40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8502DF7E-6FB8-8571-FC78-24D9417DD689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FA147F-641D-9115-F0E2-EF210F051A1C}"/>
              </a:ext>
            </a:extLst>
          </p:cNvPr>
          <p:cNvSpPr txBox="1"/>
          <p:nvPr/>
        </p:nvSpPr>
        <p:spPr>
          <a:xfrm>
            <a:off x="722375" y="1340089"/>
            <a:ext cx="706679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RDDs are low-level distributed data structures for fine-grained control. DataFrames offer a high-level, tabular format with optimizations (like scalable Pandas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PySpark requires initializing a SparkSession, which serves as the main entry point for Spark operations. It can run locally on a laptop for testing or on clusters for large-scale processing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</a:t>
            </a:r>
            <a:r>
              <a:rPr lang="en-US" sz="1100" dirty="0">
                <a:solidFill>
                  <a:schemeClr val="tx1"/>
                </a:solidFill>
              </a:rPr>
              <a:t>from </a:t>
            </a:r>
            <a:r>
              <a:rPr lang="en-US" sz="1100" dirty="0" err="1">
                <a:solidFill>
                  <a:schemeClr val="tx1"/>
                </a:solidFill>
              </a:rPr>
              <a:t>pyspark.sql</a:t>
            </a:r>
            <a:r>
              <a:rPr lang="en-US" sz="1100" dirty="0">
                <a:solidFill>
                  <a:schemeClr val="tx1"/>
                </a:solidFill>
              </a:rPr>
              <a:t> import SparkSession  spark =</a:t>
            </a:r>
            <a:r>
              <a:rPr lang="en-US" sz="1100" dirty="0" err="1">
                <a:solidFill>
                  <a:schemeClr val="tx1"/>
                </a:solidFill>
              </a:rPr>
              <a:t>SparkSession.builder.appName</a:t>
            </a:r>
            <a:r>
              <a:rPr lang="en-US" sz="1100" dirty="0">
                <a:solidFill>
                  <a:schemeClr val="tx1"/>
                </a:solidFill>
              </a:rPr>
              <a:t>("</a:t>
            </a:r>
            <a:r>
              <a:rPr lang="en-US" sz="1100" dirty="0" err="1">
                <a:solidFill>
                  <a:schemeClr val="tx1"/>
                </a:solidFill>
              </a:rPr>
              <a:t>MyApp</a:t>
            </a:r>
            <a:r>
              <a:rPr lang="en-US" sz="1100" dirty="0">
                <a:solidFill>
                  <a:schemeClr val="tx1"/>
                </a:solidFill>
              </a:rPr>
              <a:t>").</a:t>
            </a:r>
            <a:r>
              <a:rPr lang="en-US" sz="1100" dirty="0" err="1">
                <a:solidFill>
                  <a:schemeClr val="tx1"/>
                </a:solidFill>
              </a:rPr>
              <a:t>getOrCreate</a:t>
            </a:r>
            <a:r>
              <a:rPr lang="en-US" sz="1100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PySpark can read data from CSV, JSON, databases, and cloud storage. It uses DataFrames, which are optimized for big data processing, like Pandas but distributed across multiple machine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</a:t>
            </a:r>
            <a:r>
              <a:rPr lang="en-US" sz="1100" dirty="0" err="1"/>
              <a:t>df</a:t>
            </a:r>
            <a:r>
              <a:rPr lang="en-US" sz="1100" dirty="0"/>
              <a:t> = spark.read.csv("data.csv", header=True, </a:t>
            </a:r>
            <a:r>
              <a:rPr lang="en-US" sz="1100" dirty="0" err="1"/>
              <a:t>inferSchema</a:t>
            </a:r>
            <a:r>
              <a:rPr lang="en-US" sz="1100" dirty="0"/>
              <a:t>=True)</a:t>
            </a:r>
            <a:endParaRPr lang="en-US" sz="11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BD19B-F5CD-9AB8-FB3B-59AC5B8E5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6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74570C19-8A1E-3A44-9AA9-32944B46C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>
            <a:extLst>
              <a:ext uri="{FF2B5EF4-FFF2-40B4-BE49-F238E27FC236}">
                <a16:creationId xmlns:a16="http://schemas.microsoft.com/office/drawing/2014/main" id="{1C749832-BE7E-BF3F-9F99-AE4564EC72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solidFill>
                  <a:schemeClr val="tx1"/>
                </a:solidFill>
                <a:latin typeface="+mj-lt"/>
              </a:rPr>
              <a:t>Common Functions</a:t>
            </a:r>
            <a:endParaRPr sz="4000" b="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>
            <a:extLst>
              <a:ext uri="{FF2B5EF4-FFF2-40B4-BE49-F238E27FC236}">
                <a16:creationId xmlns:a16="http://schemas.microsoft.com/office/drawing/2014/main" id="{049170AC-360C-49C5-6E5D-6D811D88F9C5}"/>
              </a:ext>
            </a:extLst>
          </p:cNvPr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A67A6F-7FF1-715E-B673-55CFBD792371}"/>
              </a:ext>
            </a:extLst>
          </p:cNvPr>
          <p:cNvSpPr txBox="1"/>
          <p:nvPr/>
        </p:nvSpPr>
        <p:spPr>
          <a:xfrm>
            <a:off x="722375" y="1449657"/>
            <a:ext cx="402801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Transformations create new RDD’s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Actions trigger computations and return                                                                                    results to the driver or write to storage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data = [1, 2, 3, 4, 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/>
                </a:solidFill>
              </a:rPr>
              <a:t>rdd</a:t>
            </a:r>
            <a:r>
              <a:rPr lang="en-US" sz="1300" dirty="0">
                <a:solidFill>
                  <a:schemeClr val="tx1"/>
                </a:solidFill>
              </a:rPr>
              <a:t> = </a:t>
            </a:r>
            <a:r>
              <a:rPr lang="en-US" sz="1300" dirty="0" err="1">
                <a:solidFill>
                  <a:schemeClr val="tx1"/>
                </a:solidFill>
              </a:rPr>
              <a:t>spark.sparkContext.parallelize</a:t>
            </a:r>
            <a:r>
              <a:rPr lang="en-US" sz="1300" dirty="0">
                <a:solidFill>
                  <a:schemeClr val="tx1"/>
                </a:solidFill>
              </a:rPr>
              <a:t>(data)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/>
                </a:solidFill>
              </a:rPr>
              <a:t>doubled_rdd</a:t>
            </a:r>
            <a:r>
              <a:rPr lang="en-US" sz="1300" dirty="0">
                <a:solidFill>
                  <a:schemeClr val="tx1"/>
                </a:solidFill>
              </a:rPr>
              <a:t> = </a:t>
            </a:r>
            <a:r>
              <a:rPr lang="en-US" sz="1300" dirty="0" err="1">
                <a:solidFill>
                  <a:schemeClr val="tx1"/>
                </a:solidFill>
              </a:rPr>
              <a:t>rdd.map</a:t>
            </a:r>
            <a:r>
              <a:rPr lang="en-US" sz="1300" dirty="0">
                <a:solidFill>
                  <a:schemeClr val="tx1"/>
                </a:solidFill>
              </a:rPr>
              <a:t>(lambda x: x *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en-US" sz="1300" dirty="0" err="1">
                <a:solidFill>
                  <a:schemeClr val="tx1"/>
                </a:solidFill>
              </a:rPr>
              <a:t>driverresult</a:t>
            </a:r>
            <a:r>
              <a:rPr lang="en-US" sz="1300" dirty="0">
                <a:solidFill>
                  <a:schemeClr val="tx1"/>
                </a:solidFill>
              </a:rPr>
              <a:t> = </a:t>
            </a:r>
            <a:r>
              <a:rPr lang="en-US" sz="1300" dirty="0" err="1">
                <a:solidFill>
                  <a:schemeClr val="tx1"/>
                </a:solidFill>
              </a:rPr>
              <a:t>doubled_rdd.collect</a:t>
            </a:r>
            <a:r>
              <a:rPr lang="en-US" sz="1300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print(result) = [2, 4, 6, 8, 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C78C5-DA25-473F-CB98-F9B8CB3BC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47EB7-04CB-8C0B-2D89-828FDB8EE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394" y="1449657"/>
            <a:ext cx="3469073" cy="297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0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al-Time Point-of-Sale Analytics">
            <a:extLst>
              <a:ext uri="{FF2B5EF4-FFF2-40B4-BE49-F238E27FC236}">
                <a16:creationId xmlns:a16="http://schemas.microsoft.com/office/drawing/2014/main" id="{3E1AEE22-F734-21E5-6677-C1A41F69F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903" y="1132135"/>
            <a:ext cx="4208656" cy="300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C0587-D863-4F8E-9714-D0749FCCC742}"/>
              </a:ext>
            </a:extLst>
          </p:cNvPr>
          <p:cNvSpPr txBox="1"/>
          <p:nvPr/>
        </p:nvSpPr>
        <p:spPr>
          <a:xfrm>
            <a:off x="825190" y="959678"/>
            <a:ext cx="3744394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4000" dirty="0">
                <a:solidFill>
                  <a:schemeClr val="tx1"/>
                </a:solidFill>
                <a:latin typeface="+mj-lt"/>
                <a:ea typeface="Nanum Myeongjo"/>
              </a:rPr>
              <a:t>Real-Time Point-of-Sale Analytics using Apache Kafka and PySpark</a:t>
            </a:r>
            <a:endParaRPr lang="en-US" sz="3200" dirty="0">
              <a:solidFill>
                <a:schemeClr val="tx1"/>
              </a:solidFill>
              <a:ea typeface="Nanum Myeongj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E3AD7-5FAB-29D5-B8CA-228E7B51D45D}"/>
              </a:ext>
            </a:extLst>
          </p:cNvPr>
          <p:cNvSpPr txBox="1"/>
          <p:nvPr/>
        </p:nvSpPr>
        <p:spPr>
          <a:xfrm>
            <a:off x="825190" y="4203705"/>
            <a:ext cx="3813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Gabriel McReynolds &amp; Nathan Jarvis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EA859A-FF85-6B1E-3D85-240DA39015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7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>
                <a:solidFill>
                  <a:schemeClr val="tx1"/>
                </a:solidFill>
                <a:latin typeface="+mj-lt"/>
              </a:rPr>
              <a:t>Introduction</a:t>
            </a:r>
            <a:endParaRPr sz="4000" b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8" name="Google Shape;308;p34"/>
          <p:cNvCxnSpPr/>
          <p:nvPr/>
        </p:nvCxnSpPr>
        <p:spPr>
          <a:xfrm rot="10800000" flipH="1">
            <a:off x="7815788" y="-12"/>
            <a:ext cx="1340100" cy="1340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4CB696-8367-F903-F726-6BD0BF94E05F}"/>
              </a:ext>
            </a:extLst>
          </p:cNvPr>
          <p:cNvSpPr txBox="1"/>
          <p:nvPr/>
        </p:nvSpPr>
        <p:spPr>
          <a:xfrm>
            <a:off x="722375" y="1364892"/>
            <a:ext cx="7066798" cy="283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Point-of-sale analytics is the process of collecting and analyzing data from the processing of transactions at a retail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With volatility in the market and narrowing margins in retail, POS analytics is critical for retailers to ensure they are running their inventory management program as effectively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If a POS system stores and reports data about inventory, retailers can have a better idea of what they're selling, what they're storing and what isn't moving.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5FF094-684C-7AC0-293B-411898E8FB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ean Style Business Plan by Slidesgo">
  <a:themeElements>
    <a:clrScheme name="Simple Light">
      <a:dk1>
        <a:srgbClr val="000000"/>
      </a:dk1>
      <a:lt1>
        <a:srgbClr val="FFFFFF"/>
      </a:lt1>
      <a:dk2>
        <a:srgbClr val="2B2BC1"/>
      </a:dk2>
      <a:lt2>
        <a:srgbClr val="E7E7E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1371</Words>
  <Application>Microsoft Office PowerPoint</Application>
  <PresentationFormat>On-screen Show (16:9)</PresentationFormat>
  <Paragraphs>224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Nanum Myeongjo</vt:lpstr>
      <vt:lpstr>Arial</vt:lpstr>
      <vt:lpstr>Open Sans</vt:lpstr>
      <vt:lpstr>Calibri</vt:lpstr>
      <vt:lpstr>Arial,Sans-Serif</vt:lpstr>
      <vt:lpstr>Courier New</vt:lpstr>
      <vt:lpstr>Clean Style Business Plan by Slidesgo</vt:lpstr>
      <vt:lpstr>Apache Spark &amp; PySpark</vt:lpstr>
      <vt:lpstr>What is Apache Spark &amp; PySpark</vt:lpstr>
      <vt:lpstr>Why use PySpark</vt:lpstr>
      <vt:lpstr>Architecture of Spark</vt:lpstr>
      <vt:lpstr>More About Apache Spark</vt:lpstr>
      <vt:lpstr>How PySpark Works</vt:lpstr>
      <vt:lpstr>Common Functions</vt:lpstr>
      <vt:lpstr>PowerPoint Presentation</vt:lpstr>
      <vt:lpstr>Introduction</vt:lpstr>
      <vt:lpstr>Introduction Cont.</vt:lpstr>
      <vt:lpstr>Overview</vt:lpstr>
      <vt:lpstr>Understanding the Data</vt:lpstr>
      <vt:lpstr>Architecture and Workflow</vt:lpstr>
      <vt:lpstr>Latency Analysis</vt:lpstr>
      <vt:lpstr>Overall Latency Breakdown</vt:lpstr>
      <vt:lpstr>Latency Collection</vt:lpstr>
      <vt:lpstr>MongoDB Single vs Batch</vt:lpstr>
      <vt:lpstr>MongoDB Aggregate Query</vt:lpstr>
      <vt:lpstr>PostgreSQL Single vs Batch</vt:lpstr>
      <vt:lpstr>PostgreSQL Aggregate Query</vt:lpstr>
      <vt:lpstr>MongoDB vs PostgreSQL</vt:lpstr>
      <vt:lpstr>Updating the Data for Analysis </vt:lpstr>
      <vt:lpstr>Analysis </vt:lpstr>
      <vt:lpstr>Analysis </vt:lpstr>
      <vt:lpstr>Analysis </vt:lpstr>
      <vt:lpstr>Analysis </vt:lpstr>
      <vt:lpstr>Real-Time Streaming </vt:lpstr>
      <vt:lpstr>Future Improvements 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nathan jarvis</dc:creator>
  <cp:lastModifiedBy>Nathan Jarvis</cp:lastModifiedBy>
  <cp:revision>126</cp:revision>
  <dcterms:modified xsi:type="dcterms:W3CDTF">2025-02-25T01:58:02Z</dcterms:modified>
</cp:coreProperties>
</file>